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3" r:id="rId6"/>
    <p:sldId id="260" r:id="rId7"/>
    <p:sldId id="264" r:id="rId8"/>
    <p:sldId id="261" r:id="rId9"/>
    <p:sldId id="262"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19" d="100"/>
          <a:sy n="119" d="100"/>
        </p:scale>
        <p:origin x="2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fi-FI"/>
              <a:t>Muokkaa ots. perustyyl. napsautt.</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9/12/2022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9/12/2022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fi-FI"/>
              <a:t>Muokkaa ots. perustyyl. napsautt.</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9/12/2022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9/12/2022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fi-FI"/>
              <a:t>Muokkaa ots. perustyyl. napsautt.</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7" name="Date Placeholder 6"/>
          <p:cNvSpPr>
            <a:spLocks noGrp="1"/>
          </p:cNvSpPr>
          <p:nvPr>
            <p:ph type="dt" sz="half" idx="10"/>
          </p:nvPr>
        </p:nvSpPr>
        <p:spPr/>
        <p:txBody>
          <a:bodyPr/>
          <a:lstStyle/>
          <a:p>
            <a:fld id="{1160EA64-D806-43AC-9DF2-F8C432F32B4C}" type="datetimeFigureOut">
              <a:rPr lang="en-US" dirty="0"/>
              <a:t>9/12/2022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9/12/2022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583436" y="3143250"/>
            <a:ext cx="4270248" cy="2596776"/>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7" name="Date Placeholder 6"/>
          <p:cNvSpPr>
            <a:spLocks noGrp="1"/>
          </p:cNvSpPr>
          <p:nvPr>
            <p:ph type="dt" sz="half" idx="10"/>
          </p:nvPr>
        </p:nvSpPr>
        <p:spPr/>
        <p:txBody>
          <a:bodyPr/>
          <a:lstStyle/>
          <a:p>
            <a:fld id="{4F7D4976-E339-4826-83B7-FBD03F55ECF8}" type="datetimeFigureOut">
              <a:rPr lang="en-US" dirty="0"/>
              <a:t>9/12/2022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fi-FI"/>
              <a:t>Muokkaa ots. perustyyl. napsautt.</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9/12/2022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9/12/2022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fi-FI"/>
              <a:t>Muokkaa ots. perustyyl. napsautt.</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9" name="Date Placeholder 8"/>
          <p:cNvSpPr>
            <a:spLocks noGrp="1"/>
          </p:cNvSpPr>
          <p:nvPr>
            <p:ph type="dt" sz="half" idx="10"/>
          </p:nvPr>
        </p:nvSpPr>
        <p:spPr/>
        <p:txBody>
          <a:bodyPr/>
          <a:lstStyle/>
          <a:p>
            <a:fld id="{D1BE4249-C0D0-4B06-8692-E8BB871AF643}" type="datetimeFigureOut">
              <a:rPr lang="en-US" dirty="0"/>
              <a:t>9/12/2022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fi-FI"/>
              <a:t>Muokkaa ots. perustyyl. napsautt.</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9/12/2022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fi-FI"/>
              <a:t>Muokkaa ots. perustyyl. napsautt.</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9/12/2022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riesa.io/?utm_source=google&amp;utm_medium=cpc&amp;utm_campaign=hakukone_esteett%C3%B6myys&amp;gclid=Cj0KCQjwjvaYBhDlARIsAO8PkE3pqzhlCDozbvojj09TGOq25iWCliYDaYV8qVjVCqR085LaApvKe8UaAkAwEALw_wcB" TargetMode="External"/><Relationship Id="rId2" Type="http://schemas.openxmlformats.org/officeDocument/2006/relationships/hyperlink" Target="https://www.paralympia.fi/palvelut/esteettomyys"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hyperlink" Target="https://commons.wikimedia.org/wiki/File:International_Symbol_of_Access.svg" TargetMode="External"/><Relationship Id="rId3" Type="http://schemas.openxmlformats.org/officeDocument/2006/relationships/hyperlink" Target="https://fi.wikipedia.org/wiki/Py%C3%B6r%C3%A4tuoli" TargetMode="External"/><Relationship Id="rId7" Type="http://schemas.openxmlformats.org/officeDocument/2006/relationships/hyperlink" Target="https://fi.wikipedia.org/wiki/Vammaisten_henkil%C3%B6iden_oikeuksia_koskeva_yleissopimus" TargetMode="External"/><Relationship Id="rId2" Type="http://schemas.openxmlformats.org/officeDocument/2006/relationships/hyperlink" Target="https://fi.wikipedia.org/wiki/Saavutettavuus" TargetMode="External"/><Relationship Id="rId1" Type="http://schemas.openxmlformats.org/officeDocument/2006/relationships/slideLayout" Target="../slideLayouts/slideLayout7.xml"/><Relationship Id="rId6" Type="http://schemas.openxmlformats.org/officeDocument/2006/relationships/hyperlink" Target="https://fi.wikipedia.org/wiki/Induktiosilmukka" TargetMode="External"/><Relationship Id="rId5" Type="http://schemas.openxmlformats.org/officeDocument/2006/relationships/hyperlink" Target="https://fi.wikipedia.org/wiki/WC" TargetMode="External"/><Relationship Id="rId4" Type="http://schemas.openxmlformats.org/officeDocument/2006/relationships/hyperlink" Target="https://fi.wikipedia.org/wiki/Hissi" TargetMode="External"/><Relationship Id="rId9"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https://www.ttl.fi/tyontekija/tuki-liikuntaelinten-terveys/ergonomia/" TargetMode="External"/><Relationship Id="rId2" Type="http://schemas.openxmlformats.org/officeDocument/2006/relationships/hyperlink" Target="http://www.esteeton.fi/portal/fi/rakennettu_ymparisto/" TargetMode="External"/><Relationship Id="rId1" Type="http://schemas.openxmlformats.org/officeDocument/2006/relationships/slideLayout" Target="../slideLayouts/slideLayout7.xml"/><Relationship Id="rId6" Type="http://schemas.openxmlformats.org/officeDocument/2006/relationships/hyperlink" Target="https://www.aspa.fi/tietoa-aspasta/ajankohtaista/esteettomyys-ihmisoikeutena/" TargetMode="External"/><Relationship Id="rId5" Type="http://schemas.openxmlformats.org/officeDocument/2006/relationships/hyperlink" Target="https://www.vates.fi/tietopaketit/tyoelaman-saavutettavuus/fyysinen-esteettomyys.html" TargetMode="External"/><Relationship Id="rId4" Type="http://schemas.openxmlformats.org/officeDocument/2006/relationships/hyperlink" Target="http://www.oikeitatoita.fi/sites/default/files/LIITE%203.3%20ESTE%20-arviointilomake%20fin.pdf"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www.finlex.fi/fi/laki/alkup/2017/20170241?search%5btype%5d=pika&amp;search%5bpika%5d=kokoontumistilat#Pidp448472800"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invalidiliitto.fi/esteettomyys" TargetMode="External"/><Relationship Id="rId2" Type="http://schemas.openxmlformats.org/officeDocument/2006/relationships/hyperlink" Target="https://thl.fi/fi/web/vammaispalvelujen-kasikirja/vammaisuus-yhteiskunnassa/esteettomyys-ja-saavutettavuus"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www.ttl.fi/tyoymparisto/sisaymparisto/hyva-valaistus-tyotilassa/" TargetMode="External"/><Relationship Id="rId7" Type="http://schemas.openxmlformats.org/officeDocument/2006/relationships/hyperlink" Target="http://kuuloavain.fi/info/kuulon-kuntoutus/apuvalineet/esteeton-kuuntelu-julkisissa-tiloissa/" TargetMode="External"/><Relationship Id="rId2" Type="http://schemas.openxmlformats.org/officeDocument/2006/relationships/hyperlink" Target="http://www.nkl.fi/fi/etusivu/esteettomyysratkaisut/ymparisto" TargetMode="External"/><Relationship Id="rId1" Type="http://schemas.openxmlformats.org/officeDocument/2006/relationships/slideLayout" Target="../slideLayouts/slideLayout7.xml"/><Relationship Id="rId6" Type="http://schemas.openxmlformats.org/officeDocument/2006/relationships/hyperlink" Target="http://www.kuurosokeat.fi/" TargetMode="External"/><Relationship Id="rId5" Type="http://schemas.openxmlformats.org/officeDocument/2006/relationships/hyperlink" Target="https://www.kuuloliitto.fi/kuulolla-tyossa" TargetMode="External"/><Relationship Id="rId4" Type="http://schemas.openxmlformats.org/officeDocument/2006/relationships/hyperlink" Target="https://www.vates.fi/vates/artikkelit/vamma-tai-sairaus-tyossa/kuulovamma-ja-tyo.htm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xmlns="" id="{4272FE56-B563-B676-9B18-382245E51DB7}"/>
              </a:ext>
            </a:extLst>
          </p:cNvPr>
          <p:cNvSpPr>
            <a:spLocks noGrp="1"/>
          </p:cNvSpPr>
          <p:nvPr>
            <p:ph type="ctrTitle"/>
          </p:nvPr>
        </p:nvSpPr>
        <p:spPr/>
        <p:txBody>
          <a:bodyPr/>
          <a:lstStyle/>
          <a:p>
            <a:r>
              <a:rPr lang="fi-FI" dirty="0"/>
              <a:t>ESTEETTÖMYYS</a:t>
            </a:r>
          </a:p>
        </p:txBody>
      </p:sp>
      <p:sp>
        <p:nvSpPr>
          <p:cNvPr id="3" name="Alaotsikko 2">
            <a:extLst>
              <a:ext uri="{FF2B5EF4-FFF2-40B4-BE49-F238E27FC236}">
                <a16:creationId xmlns:a16="http://schemas.microsoft.com/office/drawing/2014/main" xmlns="" id="{E7275F74-A85E-C172-446A-5CC74514D4F5}"/>
              </a:ext>
            </a:extLst>
          </p:cNvPr>
          <p:cNvSpPr>
            <a:spLocks noGrp="1"/>
          </p:cNvSpPr>
          <p:nvPr>
            <p:ph type="subTitle" idx="1"/>
          </p:nvPr>
        </p:nvSpPr>
        <p:spPr/>
        <p:txBody>
          <a:bodyPr/>
          <a:lstStyle/>
          <a:p>
            <a:endParaRPr lang="fi-FI" dirty="0"/>
          </a:p>
        </p:txBody>
      </p:sp>
    </p:spTree>
    <p:extLst>
      <p:ext uri="{BB962C8B-B14F-4D97-AF65-F5344CB8AC3E}">
        <p14:creationId xmlns:p14="http://schemas.microsoft.com/office/powerpoint/2010/main" val="39719048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xmlns="" id="{4B901913-03A6-6CB1-3B5C-745E92AF85E0}"/>
              </a:ext>
            </a:extLst>
          </p:cNvPr>
          <p:cNvSpPr txBox="1"/>
          <p:nvPr/>
        </p:nvSpPr>
        <p:spPr>
          <a:xfrm>
            <a:off x="99152" y="1169597"/>
            <a:ext cx="12092848" cy="5078313"/>
          </a:xfrm>
          <a:prstGeom prst="rect">
            <a:avLst/>
          </a:prstGeom>
          <a:noFill/>
        </p:spPr>
        <p:txBody>
          <a:bodyPr wrap="square">
            <a:spAutoFit/>
          </a:bodyPr>
          <a:lstStyle/>
          <a:p>
            <a:pPr algn="l"/>
            <a:r>
              <a:rPr lang="fi-FI" b="1" i="0" dirty="0">
                <a:solidFill>
                  <a:srgbClr val="333333"/>
                </a:solidFill>
                <a:effectLst/>
                <a:latin typeface="Open Sans" panose="020B0606030504020204" pitchFamily="34" charset="0"/>
              </a:rPr>
              <a:t>Esteettömyys</a:t>
            </a:r>
          </a:p>
          <a:p>
            <a:pPr algn="l"/>
            <a:endParaRPr lang="fi-FI" b="1" i="0" dirty="0">
              <a:solidFill>
                <a:srgbClr val="333333"/>
              </a:solidFill>
              <a:effectLst/>
              <a:latin typeface="Open Sans" panose="020B0606030504020204" pitchFamily="34" charset="0"/>
            </a:endParaRPr>
          </a:p>
          <a:p>
            <a:pPr algn="l"/>
            <a:r>
              <a:rPr lang="fi-FI" b="1" i="0" dirty="0">
                <a:solidFill>
                  <a:srgbClr val="000000"/>
                </a:solidFill>
                <a:effectLst/>
                <a:latin typeface="Open Sans" panose="020B0606030504020204" pitchFamily="34" charset="0"/>
              </a:rPr>
              <a:t>Liikuntatilojen olosuhdeneuvonta</a:t>
            </a:r>
          </a:p>
          <a:p>
            <a:pPr algn="l"/>
            <a:r>
              <a:rPr lang="fi-FI" b="0" i="0" dirty="0">
                <a:solidFill>
                  <a:srgbClr val="222222"/>
                </a:solidFill>
                <a:effectLst/>
                <a:latin typeface="Open Sans" panose="020B0606030504020204" pitchFamily="34" charset="0"/>
              </a:rPr>
              <a:t>Esteettömästä ympäristöstä hyötyvät kaikki, mutta erityisen tärkeää se on liikkumis- ja toimimisesteisille sekä esimerkiksi ikääntyville ja lapsiperheille.</a:t>
            </a:r>
          </a:p>
          <a:p>
            <a:pPr algn="l"/>
            <a:r>
              <a:rPr lang="fi-FI" b="0" i="0" dirty="0">
                <a:solidFill>
                  <a:srgbClr val="222222"/>
                </a:solidFill>
                <a:effectLst/>
                <a:latin typeface="Open Sans" panose="020B0606030504020204" pitchFamily="34" charset="0"/>
              </a:rPr>
              <a:t>Rakennetun liikuntaympäristön esteettömyyttä tulee tarkastella monitahoisesti liikkumisen, näkemisen ja kuulemisen esteettömyyden sekä tilojen helpon ymmärrettävyyden näkökulmasta. Lisäksi liikuntapaikkojen suunnittelussa tulee huomioida liikkujien ja urheilijoiden lisäksi yleisö, ohjaajat ja muut tilassa toimivat henkilöt. Liikuntarakentaminen ja liikuntatilojen korjaukset edellyttävät vammaisurheilun erityispiirteiden ymmärtämistä. Paras osaaminen liikuntatilojen esteettömyyden erityispiirteisiin löytyy Suomen </a:t>
            </a:r>
            <a:r>
              <a:rPr lang="fi-FI" b="0" i="0" dirty="0" err="1">
                <a:solidFill>
                  <a:srgbClr val="222222"/>
                </a:solidFill>
                <a:effectLst/>
                <a:latin typeface="Open Sans" panose="020B0606030504020204" pitchFamily="34" charset="0"/>
              </a:rPr>
              <a:t>Paralympiakomiteasta</a:t>
            </a:r>
            <a:r>
              <a:rPr lang="fi-FI" b="0" i="0" dirty="0">
                <a:solidFill>
                  <a:srgbClr val="222222"/>
                </a:solidFill>
                <a:effectLst/>
                <a:latin typeface="Open Sans" panose="020B0606030504020204" pitchFamily="34" charset="0"/>
              </a:rPr>
              <a:t>.</a:t>
            </a:r>
          </a:p>
          <a:p>
            <a:pPr algn="l"/>
            <a:endParaRPr lang="fi-FI" dirty="0">
              <a:solidFill>
                <a:srgbClr val="222222"/>
              </a:solidFill>
              <a:latin typeface="Open Sans" panose="020B0606030504020204" pitchFamily="34" charset="0"/>
            </a:endParaRPr>
          </a:p>
          <a:p>
            <a:pPr algn="l"/>
            <a:r>
              <a:rPr lang="fi-FI" b="0" i="0" dirty="0">
                <a:solidFill>
                  <a:srgbClr val="222222"/>
                </a:solidFill>
                <a:effectLst/>
                <a:latin typeface="Open Sans" panose="020B0606030504020204" pitchFamily="34" charset="0"/>
                <a:hlinkClick r:id="rId2"/>
              </a:rPr>
              <a:t>https://www.paralympia.fi/palvelut/esteettomyys</a:t>
            </a:r>
            <a:endParaRPr lang="fi-FI" b="0" i="0" dirty="0">
              <a:solidFill>
                <a:srgbClr val="222222"/>
              </a:solidFill>
              <a:effectLst/>
              <a:latin typeface="Open Sans" panose="020B0606030504020204" pitchFamily="34" charset="0"/>
            </a:endParaRPr>
          </a:p>
          <a:p>
            <a:pPr algn="l"/>
            <a:endParaRPr lang="fi-FI" dirty="0">
              <a:solidFill>
                <a:srgbClr val="222222"/>
              </a:solidFill>
              <a:latin typeface="Open Sans" panose="020B0606030504020204" pitchFamily="34" charset="0"/>
            </a:endParaRPr>
          </a:p>
          <a:p>
            <a:pPr algn="l"/>
            <a:r>
              <a:rPr lang="fi-FI" b="0" i="0" dirty="0">
                <a:solidFill>
                  <a:srgbClr val="222222"/>
                </a:solidFill>
                <a:effectLst/>
                <a:latin typeface="Open Sans" panose="020B0606030504020204" pitchFamily="34" charset="0"/>
                <a:hlinkClick r:id="rId3"/>
              </a:rPr>
              <a:t>https://riesa.io/?utm_source=google&amp;utm_medium=cpc&amp;utm_campaign=hakukone_esteett%C3%B6myys&amp;gclid=Cj0KCQjwjvaYBhDlARIsAO8PkE3pqzhlCDozbvojj09TGOq25iWCliYDaYV8qVjVCqR085LaApvKe8UaAkAwEALw_wcB</a:t>
            </a:r>
            <a:r>
              <a:rPr lang="fi-FI" b="0" i="0" dirty="0">
                <a:solidFill>
                  <a:srgbClr val="222222"/>
                </a:solidFill>
                <a:effectLst/>
                <a:latin typeface="Open Sans" panose="020B0606030504020204" pitchFamily="34" charset="0"/>
              </a:rPr>
              <a:t> </a:t>
            </a:r>
          </a:p>
          <a:p>
            <a:pPr algn="l"/>
            <a:endParaRPr lang="fi-FI" dirty="0">
              <a:solidFill>
                <a:srgbClr val="222222"/>
              </a:solidFill>
              <a:latin typeface="Open Sans" panose="020B0606030504020204" pitchFamily="34" charset="0"/>
            </a:endParaRPr>
          </a:p>
          <a:p>
            <a:pPr algn="l"/>
            <a:endParaRPr lang="fi-FI" b="0" i="0" dirty="0">
              <a:solidFill>
                <a:srgbClr val="222222"/>
              </a:solidFill>
              <a:effectLst/>
              <a:latin typeface="Open Sans" panose="020B0606030504020204" pitchFamily="34" charset="0"/>
            </a:endParaRPr>
          </a:p>
        </p:txBody>
      </p:sp>
    </p:spTree>
    <p:extLst>
      <p:ext uri="{BB962C8B-B14F-4D97-AF65-F5344CB8AC3E}">
        <p14:creationId xmlns:p14="http://schemas.microsoft.com/office/powerpoint/2010/main" val="14430232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xmlns="" id="{B1C61503-F89B-5027-489A-1E5B194396E6}"/>
              </a:ext>
            </a:extLst>
          </p:cNvPr>
          <p:cNvSpPr>
            <a:spLocks noChangeArrowheads="1"/>
          </p:cNvSpPr>
          <p:nvPr/>
        </p:nvSpPr>
        <p:spPr bwMode="auto">
          <a:xfrm>
            <a:off x="-121186" y="-2417997"/>
            <a:ext cx="13452320" cy="8388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53920" tIns="31740" rIns="0" bIns="1587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endParaRPr>
          </a:p>
          <a:p>
            <a:pPr marL="457200" marR="0" lvl="1" indent="-457200" algn="l" defTabSz="914400" rtl="0" eaLnBrk="0" fontAlgn="base" latinLnBrk="0" hangingPunct="0">
              <a:lnSpc>
                <a:spcPct val="100000"/>
              </a:lnSpc>
              <a:spcBef>
                <a:spcPct val="0"/>
              </a:spcBef>
              <a:spcAft>
                <a:spcPct val="0"/>
              </a:spcAft>
              <a:buClrTx/>
              <a:buSzTx/>
              <a:buFontTx/>
              <a:buNone/>
              <a:tabLst/>
            </a:pPr>
            <a:endPar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900" b="0" i="0" u="none" strike="noStrike" cap="none" normalizeH="0" baseline="0" dirty="0">
                <a:ln>
                  <a:noFill/>
                </a:ln>
                <a:solidFill>
                  <a:srgbClr val="0645AD"/>
                </a:solidFill>
                <a:effectLst/>
                <a:latin typeface="Arial" panose="020B0604020202020204" pitchFamily="34" charset="0"/>
                <a:cs typeface="Arial" panose="020B0604020202020204" pitchFamily="34" charset="0"/>
              </a:rPr>
              <a:t>  </a:t>
            </a:r>
            <a:r>
              <a:rPr kumimoji="0" lang="fi-FI" altLang="fi-FI" sz="6500" b="0" i="0" u="none" strike="noStrike" cap="none" normalizeH="0" baseline="0" dirty="0">
                <a:ln>
                  <a:noFill/>
                </a:ln>
                <a:solidFill>
                  <a:srgbClr val="0645AD"/>
                </a:solidFill>
                <a:effectLst/>
                <a:latin typeface="Arial" panose="020B0604020202020204" pitchFamily="34" charset="0"/>
                <a:cs typeface="Arial" panose="020B0604020202020204" pitchFamily="34" charset="0"/>
              </a:rPr>
              <a:t>     </a:t>
            </a:r>
            <a:endParaRPr kumimoji="0" lang="fi-FI" altLang="fi-FI" sz="900" b="0" i="0" u="none" strike="noStrike" cap="none" normalizeH="0" baseline="0" dirty="0">
              <a:ln>
                <a:noFill/>
              </a:ln>
              <a:solidFill>
                <a:srgbClr val="2021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900" b="0" i="0" u="none" strike="noStrike" cap="none" normalizeH="0" baseline="0" dirty="0">
              <a:ln>
                <a:noFill/>
              </a:ln>
              <a:solidFill>
                <a:srgbClr val="2021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a:ln>
                <a:noFill/>
              </a:ln>
              <a:solidFill>
                <a:srgbClr val="2021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solidFill>
                <a:srgbClr val="202122"/>
              </a:solidFill>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a:ln>
                <a:noFill/>
              </a:ln>
              <a:solidFill>
                <a:srgbClr val="2021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800" b="1" i="0" u="none" strike="noStrike" cap="none" normalizeH="0" baseline="0" dirty="0">
                <a:ln>
                  <a:noFill/>
                </a:ln>
                <a:solidFill>
                  <a:srgbClr val="202122"/>
                </a:solidFill>
                <a:effectLst/>
                <a:latin typeface="Arial" panose="020B0604020202020204" pitchFamily="34" charset="0"/>
                <a:cs typeface="Arial" panose="020B0604020202020204" pitchFamily="34" charset="0"/>
              </a:rPr>
              <a:t>Esteettömyys</a:t>
            </a:r>
            <a:r>
              <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on fyysisen maailman </a:t>
            </a:r>
            <a:r>
              <a:rPr kumimoji="0" lang="fi-FI" altLang="fi-FI" sz="1800" b="0" i="0" u="none" strike="noStrike" cap="none" normalizeH="0" baseline="0" dirty="0">
                <a:ln>
                  <a:noFill/>
                </a:ln>
                <a:solidFill>
                  <a:srgbClr val="0645AD"/>
                </a:solidFill>
                <a:effectLst/>
                <a:latin typeface="Arial" panose="020B0604020202020204" pitchFamily="34" charset="0"/>
                <a:cs typeface="Arial" panose="020B0604020202020204" pitchFamily="34" charset="0"/>
                <a:hlinkClick r:id="rId2" tooltip="Saavutettavuus"/>
              </a:rPr>
              <a:t>saavutettavuutta</a:t>
            </a:r>
            <a:r>
              <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Puhekielessä termejä saatetaan käyttää toistensa synonyymeja, vaikka termit tosiasiassa tarkoittavat eri asiaa.</a:t>
            </a:r>
            <a:endParaRPr lang="fi-FI" altLang="fi-FI" baseline="30000" dirty="0">
              <a:solidFill>
                <a:srgbClr val="0645AD"/>
              </a:solidFill>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Julkisissa tiloissa </a:t>
            </a:r>
            <a:r>
              <a:rPr kumimoji="0" lang="fi-FI" altLang="fi-FI" sz="1800" b="0" i="0" u="none" strike="noStrike" cap="none" normalizeH="0" baseline="0" dirty="0">
                <a:ln>
                  <a:noFill/>
                </a:ln>
                <a:solidFill>
                  <a:srgbClr val="0645AD"/>
                </a:solidFill>
                <a:effectLst/>
                <a:latin typeface="Arial" panose="020B0604020202020204" pitchFamily="34" charset="0"/>
                <a:cs typeface="Arial" panose="020B0604020202020204" pitchFamily="34" charset="0"/>
                <a:hlinkClick r:id="rId3" tooltip="Pyörätuoli"/>
              </a:rPr>
              <a:t>pyörätuolin</a:t>
            </a:r>
            <a:r>
              <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käyttäjien esteettömyyteen vaikuttavat esimerkiksi rakennusten kynnykset, portaat, </a:t>
            </a: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ovien leveys sekä se, pääseekö ulkoa sisälle luiskaa pitkin. </a:t>
            </a: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dirty="0">
              <a:solidFill>
                <a:srgbClr val="202122"/>
              </a:solidFill>
              <a:cs typeface="Arial" panose="020B0604020202020204" pitchFamily="34" charset="0"/>
              <a:hlinkClick r:id="rId4" tooltip="Hissi"/>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800" b="0" i="0" u="none" strike="noStrike" cap="none" normalizeH="0" baseline="0" dirty="0">
                <a:ln>
                  <a:noFill/>
                </a:ln>
                <a:solidFill>
                  <a:srgbClr val="0645AD"/>
                </a:solidFill>
                <a:effectLst/>
                <a:latin typeface="Arial" panose="020B0604020202020204" pitchFamily="34" charset="0"/>
                <a:cs typeface="Arial" panose="020B0604020202020204" pitchFamily="34" charset="0"/>
                <a:hlinkClick r:id="rId4" tooltip="Hissi"/>
              </a:rPr>
              <a:t>Hissit</a:t>
            </a:r>
            <a:r>
              <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ja </a:t>
            </a:r>
            <a:r>
              <a:rPr kumimoji="0" lang="fi-FI" altLang="fi-FI" sz="1800" b="0" i="0" u="none" strike="noStrike" cap="none" normalizeH="0" baseline="0" dirty="0" err="1">
                <a:ln>
                  <a:noFill/>
                </a:ln>
                <a:solidFill>
                  <a:srgbClr val="202122"/>
                </a:solidFill>
                <a:effectLst/>
                <a:latin typeface="Arial" panose="020B0604020202020204" pitchFamily="34" charset="0"/>
                <a:cs typeface="Arial" panose="020B0604020202020204" pitchFamily="34" charset="0"/>
              </a:rPr>
              <a:t>inva-</a:t>
            </a:r>
            <a:r>
              <a:rPr kumimoji="0" lang="fi-FI" altLang="fi-FI" sz="1800" b="0" i="0" u="none" strike="noStrike" cap="none" normalizeH="0" baseline="0" dirty="0" err="1">
                <a:ln>
                  <a:noFill/>
                </a:ln>
                <a:solidFill>
                  <a:srgbClr val="0645AD"/>
                </a:solidFill>
                <a:effectLst/>
                <a:latin typeface="Arial" panose="020B0604020202020204" pitchFamily="34" charset="0"/>
                <a:cs typeface="Arial" panose="020B0604020202020204" pitchFamily="34" charset="0"/>
                <a:hlinkClick r:id="rId5" tooltip="WC"/>
              </a:rPr>
              <a:t>WC</a:t>
            </a:r>
            <a:r>
              <a:rPr kumimoji="0" lang="fi-FI" altLang="fi-FI" sz="1800" b="0" i="0" u="none" strike="noStrike" cap="none" normalizeH="0" baseline="0" dirty="0" err="1">
                <a:ln>
                  <a:noFill/>
                </a:ln>
                <a:solidFill>
                  <a:srgbClr val="202122"/>
                </a:solidFill>
                <a:effectLst/>
                <a:latin typeface="Arial" panose="020B0604020202020204" pitchFamily="34" charset="0"/>
                <a:cs typeface="Arial" panose="020B0604020202020204" pitchFamily="34" charset="0"/>
              </a:rPr>
              <a:t>:t</a:t>
            </a:r>
            <a:r>
              <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ovat tärkeitä esteettömyystekijöitä.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Kuulovammaisille keskeinen seikka on </a:t>
            </a:r>
            <a:r>
              <a:rPr kumimoji="0" lang="fi-FI" altLang="fi-FI" sz="1800" b="0" i="0" u="none" strike="noStrike" cap="none" normalizeH="0" baseline="0" dirty="0">
                <a:ln>
                  <a:noFill/>
                </a:ln>
                <a:solidFill>
                  <a:srgbClr val="0645AD"/>
                </a:solidFill>
                <a:effectLst/>
                <a:latin typeface="Arial" panose="020B0604020202020204" pitchFamily="34" charset="0"/>
                <a:cs typeface="Arial" panose="020B0604020202020204" pitchFamily="34" charset="0"/>
                <a:hlinkClick r:id="rId6" tooltip="Induktiosilmukka"/>
              </a:rPr>
              <a:t>induktiosilmukka</a:t>
            </a:r>
            <a:r>
              <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800" b="0" i="0" u="none" strike="noStrike" cap="none" normalizeH="0" baseline="0" dirty="0">
                <a:ln>
                  <a:noFill/>
                </a:ln>
                <a:solidFill>
                  <a:srgbClr val="0645AD"/>
                </a:solidFill>
                <a:effectLst/>
                <a:latin typeface="Arial" panose="020B0604020202020204" pitchFamily="34" charset="0"/>
                <a:cs typeface="Arial" panose="020B0604020202020204" pitchFamily="34" charset="0"/>
                <a:hlinkClick r:id="rId7" tooltip="Vammaisten henkilöiden oikeuksia koskeva yleissopimus"/>
              </a:rPr>
              <a:t>YK:n yleissopimus</a:t>
            </a:r>
            <a:r>
              <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vammaisten henkilöiden oikeuksista velvoittaa tunnistamaan ja poistamaan esteitä rakennetusta ympäristöstä.</a:t>
            </a: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dirty="0">
              <a:solidFill>
                <a:srgbClr val="202122"/>
              </a:solidFill>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dirty="0">
              <a:solidFill>
                <a:srgbClr val="202122"/>
              </a:solidFill>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dirty="0">
              <a:solidFill>
                <a:srgbClr val="202122"/>
              </a:solidFill>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dirty="0">
              <a:solidFill>
                <a:srgbClr val="202122"/>
              </a:solidFill>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0" i="0" u="none" strike="noStrike" cap="none" normalizeH="0" baseline="0" dirty="0">
              <a:ln>
                <a:noFill/>
              </a:ln>
              <a:solidFill>
                <a:srgbClr val="2021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0" i="0" u="none" strike="noStrike" cap="none" normalizeH="0" baseline="0" dirty="0">
              <a:ln>
                <a:noFill/>
              </a:ln>
              <a:solidFill>
                <a:schemeClr val="tx1"/>
              </a:solidFill>
              <a:effectLst/>
              <a:latin typeface="Arial" panose="020B0604020202020204" pitchFamily="34" charset="0"/>
            </a:endParaRPr>
          </a:p>
        </p:txBody>
      </p:sp>
      <p:pic>
        <p:nvPicPr>
          <p:cNvPr id="1027" name="Picture 3">
            <a:hlinkClick r:id="rId8"/>
            <a:extLst>
              <a:ext uri="{FF2B5EF4-FFF2-40B4-BE49-F238E27FC236}">
                <a16:creationId xmlns:a16="http://schemas.microsoft.com/office/drawing/2014/main" xmlns="" id="{4BDF3FE1-AE9E-20C9-7882-054D05F89B6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5585" y="3682331"/>
            <a:ext cx="1047750" cy="1038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99642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kstiruutu 10">
            <a:extLst>
              <a:ext uri="{FF2B5EF4-FFF2-40B4-BE49-F238E27FC236}">
                <a16:creationId xmlns:a16="http://schemas.microsoft.com/office/drawing/2014/main" xmlns="" id="{AAAF01A8-F17F-411D-4FF5-C0B5FC087A89}"/>
              </a:ext>
            </a:extLst>
          </p:cNvPr>
          <p:cNvSpPr txBox="1"/>
          <p:nvPr/>
        </p:nvSpPr>
        <p:spPr>
          <a:xfrm>
            <a:off x="0" y="760165"/>
            <a:ext cx="12192000" cy="5909310"/>
          </a:xfrm>
          <a:prstGeom prst="rect">
            <a:avLst/>
          </a:prstGeom>
          <a:noFill/>
        </p:spPr>
        <p:txBody>
          <a:bodyPr wrap="square">
            <a:spAutoFit/>
          </a:bodyPr>
          <a:lstStyle/>
          <a:p>
            <a:pPr algn="l"/>
            <a:r>
              <a:rPr lang="fi-FI" b="0" i="0" dirty="0">
                <a:solidFill>
                  <a:srgbClr val="191919"/>
                </a:solidFill>
                <a:effectLst/>
                <a:latin typeface="Open Sans" panose="020B0606030504020204" pitchFamily="34" charset="0"/>
              </a:rPr>
              <a:t>Esteettömyys on ensimmäistä kertaa mainittu YK:n vammaisten henkilöiden oikeuksia koskevassa yleissopimuksessa ihmisoikeutena. Helposti itsestäänselvyytenä pidetty esteetön toimintaympäristö kuuluu siten myös vammaiselle henkilölle. Esteellinen toimintaympäristö on ihmisoikeusloukkaus.</a:t>
            </a:r>
            <a:endParaRPr lang="fi-FI" b="1" i="0" dirty="0">
              <a:solidFill>
                <a:srgbClr val="242424"/>
              </a:solidFill>
              <a:effectLst/>
              <a:latin typeface="museo-sans"/>
            </a:endParaRPr>
          </a:p>
          <a:p>
            <a:pPr algn="l"/>
            <a:endParaRPr lang="fi-FI" b="1" dirty="0">
              <a:solidFill>
                <a:srgbClr val="242424"/>
              </a:solidFill>
              <a:latin typeface="museo-sans"/>
            </a:endParaRPr>
          </a:p>
          <a:p>
            <a:pPr algn="l"/>
            <a:r>
              <a:rPr lang="fi-FI" b="1" i="0" dirty="0">
                <a:solidFill>
                  <a:srgbClr val="242424"/>
                </a:solidFill>
                <a:effectLst/>
                <a:latin typeface="museo-sans"/>
              </a:rPr>
              <a:t>Fyysinen esteettömyys</a:t>
            </a:r>
          </a:p>
          <a:p>
            <a:pPr algn="l"/>
            <a:r>
              <a:rPr lang="fi-FI" b="0" i="0" dirty="0">
                <a:solidFill>
                  <a:srgbClr val="242424"/>
                </a:solidFill>
                <a:effectLst/>
                <a:latin typeface="museo-sans"/>
              </a:rPr>
              <a:t>Fyysinen esteettömyys on mm. liikkumisen esteiden poistamista sekä aistivammat huomioivaa hyvää auditiivista ja visuaalista työympäristöä. Fyysiseen esteettömyyteen kuuluvat myös työtilan ja työvälineiden materiaalit tai huoneilman hajuttomuus.</a:t>
            </a:r>
          </a:p>
          <a:p>
            <a:pPr algn="l"/>
            <a:r>
              <a:rPr lang="fi-FI" b="0" i="0" dirty="0">
                <a:solidFill>
                  <a:srgbClr val="242424"/>
                </a:solidFill>
                <a:effectLst/>
                <a:latin typeface="museo-sans"/>
              </a:rPr>
              <a:t>Fyysiseen esteettömyyteen liittyy myös työssä käytettävien laitteiden ja välineiden sekä tiedon saavutettavuutta.</a:t>
            </a:r>
            <a:endParaRPr lang="fi-FI" dirty="0">
              <a:solidFill>
                <a:srgbClr val="242424"/>
              </a:solidFill>
              <a:latin typeface="museo-sans"/>
            </a:endParaRPr>
          </a:p>
          <a:p>
            <a:pPr algn="l"/>
            <a:r>
              <a:rPr lang="fi-FI" b="1" i="0" dirty="0">
                <a:solidFill>
                  <a:srgbClr val="242424"/>
                </a:solidFill>
                <a:effectLst/>
                <a:latin typeface="museo-sans"/>
              </a:rPr>
              <a:t>Rakennettu ympäristö</a:t>
            </a:r>
          </a:p>
          <a:p>
            <a:pPr algn="l"/>
            <a:endParaRPr lang="fi-FI" b="1" i="0" dirty="0">
              <a:solidFill>
                <a:srgbClr val="242424"/>
              </a:solidFill>
              <a:effectLst/>
              <a:latin typeface="museo-sans"/>
            </a:endParaRPr>
          </a:p>
          <a:p>
            <a:pPr algn="l"/>
            <a:r>
              <a:rPr lang="fi-FI" b="0" i="0" dirty="0">
                <a:solidFill>
                  <a:srgbClr val="242424"/>
                </a:solidFill>
                <a:effectLst/>
                <a:latin typeface="museo-sans"/>
              </a:rPr>
              <a:t>Rakennetun ympäristön esteettömyys tai esteellisyys on toimintaympäristön ominaisuus, ei yksilöstä johtuva asia. </a:t>
            </a:r>
          </a:p>
          <a:p>
            <a:pPr algn="l"/>
            <a:r>
              <a:rPr lang="fi-FI" b="0" i="0" dirty="0">
                <a:solidFill>
                  <a:srgbClr val="242424"/>
                </a:solidFill>
                <a:effectLst/>
                <a:latin typeface="museo-sans"/>
              </a:rPr>
              <a:t>Rakennetun ympäristön saavutettavuutta edistävät mm. pienet tasoerot, helppokulkuiset kulkuväylät, tilavat hissit, riittävän leveät oviaukot, kalusteiden ja varusteiden käytettävyys, kevyet ovet ja oikeanlainen toimitilojen kunnossapito. Rakennetun ympäristön esteettömyydestä saa kattavasti tietoa Invalidiliiton ylläpitämältä  </a:t>
            </a:r>
            <a:r>
              <a:rPr lang="fi-FI" b="0" i="0" u="none" strike="noStrike" dirty="0">
                <a:solidFill>
                  <a:srgbClr val="5AC800"/>
                </a:solidFill>
                <a:effectLst/>
                <a:latin typeface="museo-sans"/>
                <a:hlinkClick r:id="rId2"/>
              </a:rPr>
              <a:t>Rakennettu ympäristö -sivustolta</a:t>
            </a:r>
            <a:r>
              <a:rPr lang="fi-FI" b="0" i="0" dirty="0">
                <a:solidFill>
                  <a:srgbClr val="242424"/>
                </a:solidFill>
                <a:effectLst/>
                <a:latin typeface="museo-sans"/>
              </a:rPr>
              <a:t>.</a:t>
            </a:r>
          </a:p>
          <a:p>
            <a:pPr algn="l"/>
            <a:r>
              <a:rPr lang="fi-FI" b="0" i="0" dirty="0">
                <a:solidFill>
                  <a:srgbClr val="242424"/>
                </a:solidFill>
                <a:effectLst/>
                <a:latin typeface="museo-sans"/>
              </a:rPr>
              <a:t>Työterveyslaitoksessa  </a:t>
            </a:r>
            <a:r>
              <a:rPr lang="fi-FI" b="0" i="0" u="none" strike="noStrike" dirty="0">
                <a:solidFill>
                  <a:srgbClr val="5AC800"/>
                </a:solidFill>
                <a:effectLst/>
                <a:latin typeface="museo-sans"/>
                <a:hlinkClick r:id="rId3"/>
              </a:rPr>
              <a:t>Esteetön työelämä</a:t>
            </a:r>
            <a:r>
              <a:rPr lang="fi-FI" b="0" i="0" dirty="0">
                <a:solidFill>
                  <a:srgbClr val="242424"/>
                </a:solidFill>
                <a:effectLst/>
                <a:latin typeface="museo-sans"/>
              </a:rPr>
              <a:t> -sivustolta löytyy paljon konkreettista tietoa työelämän ja työpaikan esteettömyyden arviointiin sekä käytännön ratkaisuja, miten yksilön mahdollisuutta tehdä työtä voidaan parantaa.  Työterveyslaitoksen sivuilta voi ladata myös </a:t>
            </a:r>
            <a:r>
              <a:rPr lang="fi-FI" b="0" i="0" u="none" strike="noStrike" dirty="0">
                <a:solidFill>
                  <a:srgbClr val="5AC800"/>
                </a:solidFill>
                <a:effectLst/>
                <a:latin typeface="museo-sans"/>
                <a:hlinkClick r:id="rId4"/>
              </a:rPr>
              <a:t>ESTE-arviointilomakkeen</a:t>
            </a:r>
            <a:r>
              <a:rPr lang="fi-FI" b="0" i="0" dirty="0">
                <a:solidFill>
                  <a:srgbClr val="242424"/>
                </a:solidFill>
                <a:effectLst/>
                <a:latin typeface="museo-sans"/>
              </a:rPr>
              <a:t>.</a:t>
            </a:r>
          </a:p>
          <a:p>
            <a:endParaRPr lang="fi-FI" dirty="0"/>
          </a:p>
          <a:p>
            <a:r>
              <a:rPr lang="fi-FI" dirty="0">
                <a:hlinkClick r:id="rId5"/>
              </a:rPr>
              <a:t>https://www.vates.fi/tietopaketit/tyoelaman-saavutettavuus/fyysinen-esteettomyys.html</a:t>
            </a:r>
            <a:endParaRPr lang="fi-FI" dirty="0"/>
          </a:p>
          <a:p>
            <a:endParaRPr lang="fi-FI" dirty="0"/>
          </a:p>
          <a:p>
            <a:r>
              <a:rPr lang="fi-FI" dirty="0">
                <a:hlinkClick r:id="rId6"/>
              </a:rPr>
              <a:t>https://www.aspa.fi/tietoa-aspasta/ajankohtaista/esteettomyys-ihmisoikeutena/</a:t>
            </a:r>
            <a:r>
              <a:rPr lang="fi-FI" dirty="0"/>
              <a:t> </a:t>
            </a:r>
          </a:p>
        </p:txBody>
      </p:sp>
    </p:spTree>
    <p:extLst>
      <p:ext uri="{BB962C8B-B14F-4D97-AF65-F5344CB8AC3E}">
        <p14:creationId xmlns:p14="http://schemas.microsoft.com/office/powerpoint/2010/main" val="9221401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xmlns="" id="{0A60A9E5-D624-0C73-F7A2-C1F132C7D51C}"/>
              </a:ext>
            </a:extLst>
          </p:cNvPr>
          <p:cNvSpPr txBox="1"/>
          <p:nvPr/>
        </p:nvSpPr>
        <p:spPr>
          <a:xfrm>
            <a:off x="0" y="477099"/>
            <a:ext cx="12192000" cy="5909310"/>
          </a:xfrm>
          <a:prstGeom prst="rect">
            <a:avLst/>
          </a:prstGeom>
          <a:noFill/>
        </p:spPr>
        <p:txBody>
          <a:bodyPr wrap="square">
            <a:spAutoFit/>
          </a:bodyPr>
          <a:lstStyle/>
          <a:p>
            <a:pPr algn="l"/>
            <a:r>
              <a:rPr lang="fi-FI" b="0" i="0" dirty="0">
                <a:effectLst/>
                <a:latin typeface="Source Sans Pro" panose="020B0503030403020204" pitchFamily="34" charset="0"/>
              </a:rPr>
              <a:t>Näkövam­mais­ten ja kuulovammaisten ihmisten tar­pee­t voi­daan huo­mioi­da ra­ken­ne­tus­sa ympäristössä mo­nin ta­voin. </a:t>
            </a:r>
          </a:p>
          <a:p>
            <a:pPr algn="l"/>
            <a:endParaRPr lang="fi-FI" b="0" i="0" dirty="0">
              <a:effectLst/>
              <a:latin typeface="Source Sans Pro" panose="020B0503030403020204" pitchFamily="34" charset="0"/>
            </a:endParaRPr>
          </a:p>
          <a:p>
            <a:pPr algn="l">
              <a:buFont typeface="Arial" panose="020B0604020202020204" pitchFamily="34" charset="0"/>
              <a:buChar char="•"/>
            </a:pPr>
            <a:r>
              <a:rPr lang="fi-FI" b="0" i="0" dirty="0">
                <a:effectLst/>
                <a:latin typeface="Source Sans Pro" panose="020B0503030403020204" pitchFamily="34" charset="0"/>
              </a:rPr>
              <a:t>Eri­lai­set oh­jaus­lis­tat tai laa­toi­tuk­set hel­pot­ta­vat kul­ke­mis­ta niin sisällä kuin ul­ko­na.</a:t>
            </a:r>
          </a:p>
          <a:p>
            <a:pPr algn="l">
              <a:buFont typeface="Arial" panose="020B0604020202020204" pitchFamily="34" charset="0"/>
              <a:buChar char="•"/>
            </a:pPr>
            <a:r>
              <a:rPr lang="fi-FI" b="0" i="0" dirty="0">
                <a:effectLst/>
                <a:latin typeface="Source Sans Pro" panose="020B0503030403020204" pitchFamily="34" charset="0"/>
              </a:rPr>
              <a:t>Kylt­tien oi­kean­lai­nen si­joit­te­lu ja väri­tys auttaa löytämään esimerkiksi oikeat ovet.</a:t>
            </a:r>
          </a:p>
          <a:p>
            <a:pPr algn="l">
              <a:buFont typeface="Arial" panose="020B0604020202020204" pitchFamily="34" charset="0"/>
              <a:buChar char="•"/>
            </a:pPr>
            <a:r>
              <a:rPr lang="fi-FI" b="0" i="0" dirty="0">
                <a:effectLst/>
                <a:latin typeface="Source Sans Pro" panose="020B0503030403020204" pitchFamily="34" charset="0"/>
              </a:rPr>
              <a:t>Kun por­taat, ovet ja esimerkiksi nau­la­kot on si­joit­te­lu­ fiksusti, ne on helppo löytää ja niille kulkeminen on esteetöntä.</a:t>
            </a:r>
          </a:p>
          <a:p>
            <a:pPr algn="l">
              <a:buFont typeface="Arial" panose="020B0604020202020204" pitchFamily="34" charset="0"/>
              <a:buChar char="•"/>
            </a:pPr>
            <a:r>
              <a:rPr lang="fi-FI" b="0" i="0" dirty="0">
                <a:effectLst/>
                <a:latin typeface="Source Sans Pro" panose="020B0503030403020204" pitchFamily="34" charset="0"/>
              </a:rPr>
              <a:t>Pyörätei­den reu­nus­ki­vet auttavat valkoisen kepin kanssa kulkevaa.</a:t>
            </a:r>
          </a:p>
          <a:p>
            <a:pPr algn="l">
              <a:buFont typeface="Arial" panose="020B0604020202020204" pitchFamily="34" charset="0"/>
              <a:buChar char="•"/>
            </a:pPr>
            <a:r>
              <a:rPr lang="fi-FI" b="0" i="0" dirty="0">
                <a:effectLst/>
                <a:latin typeface="Source Sans Pro" panose="020B0503030403020204" pitchFamily="34" charset="0"/>
              </a:rPr>
              <a:t>His­sien pai­nik­kei­den mer­kit­se­mi­nen pisteillä sekä suurin numeroin auttaa itsenäisessä arjessa.</a:t>
            </a:r>
          </a:p>
          <a:p>
            <a:pPr algn="l">
              <a:buFont typeface="Arial" panose="020B0604020202020204" pitchFamily="34" charset="0"/>
              <a:buChar char="•"/>
            </a:pPr>
            <a:r>
              <a:rPr lang="fi-FI" b="0" i="0" dirty="0">
                <a:effectLst/>
                <a:latin typeface="Source Sans Pro" panose="020B0503030403020204" pitchFamily="34" charset="0"/>
              </a:rPr>
              <a:t>Ääni­ma­ja­kat sananmukaisesti kuu­lu­vat olen­nai­ses­ti esteettömään ympäristöön.</a:t>
            </a:r>
          </a:p>
          <a:p>
            <a:pPr algn="l">
              <a:buFont typeface="Arial" panose="020B0604020202020204" pitchFamily="34" charset="0"/>
              <a:buChar char="•"/>
            </a:pPr>
            <a:endParaRPr lang="fi-FI" b="0" i="0" dirty="0">
              <a:effectLst/>
              <a:latin typeface="Source Sans Pro" panose="020B0503030403020204" pitchFamily="34" charset="0"/>
            </a:endParaRPr>
          </a:p>
          <a:p>
            <a:pPr algn="l"/>
            <a:r>
              <a:rPr lang="fi-FI" b="0" i="0" dirty="0">
                <a:effectLst/>
                <a:latin typeface="Source Sans Pro" panose="020B0503030403020204" pitchFamily="34" charset="0"/>
              </a:rPr>
              <a:t>Es­teettömyys liit­tyy myös eri­lai­siin lait­tei­siin, kuten ko­din­ko­neisiin tai jul­ki­sis­ta ti­lois­ta löytyviin au­to­maat­teihin. Kun pai­nik­kei­den muo­dot ja mer­kinnät, lait­tei­den si­joit­te­lu, värien käyttö ja mah­dol­li­set ääni­pa­laut­teet suun­ni­tel­laan es­teettömyys­pe­riaat­tei­ta nou­dat­taen, tu­lee lait­teis­ta kai­kil­le käyttäjil­le help­pokäyttöisem­piä.</a:t>
            </a:r>
          </a:p>
          <a:p>
            <a:pPr algn="l">
              <a:lnSpc>
                <a:spcPct val="200000"/>
              </a:lnSpc>
            </a:pPr>
            <a:endParaRPr lang="fi-FI" b="0" i="0" dirty="0">
              <a:effectLst/>
              <a:latin typeface="Source Sans Pro" panose="020B0503030403020204" pitchFamily="34" charset="0"/>
            </a:endParaRPr>
          </a:p>
          <a:p>
            <a:pPr algn="l"/>
            <a:r>
              <a:rPr lang="fi-FI" b="1" i="0" dirty="0">
                <a:solidFill>
                  <a:srgbClr val="333333"/>
                </a:solidFill>
                <a:effectLst/>
                <a:latin typeface="ingra"/>
              </a:rPr>
              <a:t>Jos kokoontumistilassa on äänentoistojärjestelmä, on siellä oltava myös induktiosilmukka</a:t>
            </a:r>
            <a:r>
              <a:rPr lang="fi-FI" b="0" i="0" dirty="0">
                <a:solidFill>
                  <a:srgbClr val="333333"/>
                </a:solidFill>
                <a:effectLst/>
                <a:latin typeface="ingra"/>
              </a:rPr>
              <a:t> tai muu äänensiirtojärjestelmä (</a:t>
            </a:r>
            <a:r>
              <a:rPr lang="fi-FI" b="1" i="0" u="none" strike="noStrike" dirty="0">
                <a:solidFill>
                  <a:srgbClr val="3C73B8"/>
                </a:solidFill>
                <a:effectLst/>
                <a:latin typeface="ingra"/>
                <a:hlinkClick r:id="rId2"/>
              </a:rPr>
              <a:t>asetus rakennuksen esteettömyydestä</a:t>
            </a:r>
            <a:r>
              <a:rPr lang="fi-FI" b="0" i="0" dirty="0">
                <a:solidFill>
                  <a:srgbClr val="333333"/>
                </a:solidFill>
                <a:effectLst/>
                <a:latin typeface="ingra"/>
              </a:rPr>
              <a:t>). Äänensiirtojärjestelmän avulla ääni siirretään puhujan mikrofonista tai muusta äänilähteestä suoraan kuulokojeeseen, jolloin ylimääräiset hälyäänet vaimenevat ja ääni tulee riittävän voimakkaana. Äänensiirtojärjestelmistä yleisin on induktiosilmukka, jonka ohella voidaan käyttää radiotaajuus- ja infrapunalaitteita.</a:t>
            </a:r>
          </a:p>
          <a:p>
            <a:pPr algn="l"/>
            <a:endParaRPr lang="fi-FI" dirty="0">
              <a:solidFill>
                <a:srgbClr val="333333"/>
              </a:solidFill>
              <a:latin typeface="ingra"/>
            </a:endParaRPr>
          </a:p>
          <a:p>
            <a:pPr algn="l"/>
            <a:r>
              <a:rPr lang="fi-FI" b="0" i="0" dirty="0">
                <a:solidFill>
                  <a:srgbClr val="333333"/>
                </a:solidFill>
                <a:effectLst/>
                <a:latin typeface="ingra"/>
              </a:rPr>
              <a:t>https://www.nkl.fi/fi/esteettomyys</a:t>
            </a:r>
          </a:p>
          <a:p>
            <a:pPr algn="l"/>
            <a:endParaRPr lang="fi-FI" b="0" i="0" dirty="0">
              <a:effectLst/>
              <a:latin typeface="Source Sans Pro" panose="020B0503030403020204" pitchFamily="34" charset="0"/>
            </a:endParaRPr>
          </a:p>
        </p:txBody>
      </p:sp>
    </p:spTree>
    <p:extLst>
      <p:ext uri="{BB962C8B-B14F-4D97-AF65-F5344CB8AC3E}">
        <p14:creationId xmlns:p14="http://schemas.microsoft.com/office/powerpoint/2010/main" val="14798809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xmlns="" id="{F1515673-F646-B4D1-9A23-955D1D5AA99D}"/>
              </a:ext>
            </a:extLst>
          </p:cNvPr>
          <p:cNvSpPr txBox="1"/>
          <p:nvPr/>
        </p:nvSpPr>
        <p:spPr>
          <a:xfrm>
            <a:off x="0" y="754098"/>
            <a:ext cx="12192000" cy="3970318"/>
          </a:xfrm>
          <a:prstGeom prst="rect">
            <a:avLst/>
          </a:prstGeom>
          <a:noFill/>
        </p:spPr>
        <p:txBody>
          <a:bodyPr wrap="square">
            <a:spAutoFit/>
          </a:bodyPr>
          <a:lstStyle/>
          <a:p>
            <a:pPr algn="l"/>
            <a:endParaRPr lang="fi-FI" b="1" i="0" dirty="0">
              <a:solidFill>
                <a:srgbClr val="242424"/>
              </a:solidFill>
              <a:effectLst/>
              <a:latin typeface="museo-sans"/>
            </a:endParaRPr>
          </a:p>
          <a:p>
            <a:pPr algn="l"/>
            <a:endParaRPr lang="fi-FI" b="1" dirty="0">
              <a:solidFill>
                <a:srgbClr val="242424"/>
              </a:solidFill>
              <a:latin typeface="museo-sans"/>
            </a:endParaRPr>
          </a:p>
          <a:p>
            <a:pPr algn="l"/>
            <a:endParaRPr lang="fi-FI" b="1" i="0" dirty="0">
              <a:solidFill>
                <a:srgbClr val="242424"/>
              </a:solidFill>
              <a:effectLst/>
              <a:latin typeface="museo-sans"/>
            </a:endParaRPr>
          </a:p>
          <a:p>
            <a:pPr algn="l"/>
            <a:r>
              <a:rPr lang="fi-FI" b="1" i="0" dirty="0">
                <a:solidFill>
                  <a:srgbClr val="242424"/>
                </a:solidFill>
                <a:effectLst/>
                <a:latin typeface="museo-sans"/>
              </a:rPr>
              <a:t>Sisäilma ja hajut</a:t>
            </a:r>
          </a:p>
          <a:p>
            <a:pPr algn="l"/>
            <a:r>
              <a:rPr lang="fi-FI" b="0" i="0" dirty="0">
                <a:solidFill>
                  <a:srgbClr val="242424"/>
                </a:solidFill>
                <a:effectLst/>
                <a:latin typeface="museo-sans"/>
              </a:rPr>
              <a:t>Rakennusten huono </a:t>
            </a:r>
            <a:r>
              <a:rPr lang="fi-FI" b="1" i="0" dirty="0">
                <a:solidFill>
                  <a:srgbClr val="242424"/>
                </a:solidFill>
                <a:effectLst/>
                <a:latin typeface="museo-sans"/>
              </a:rPr>
              <a:t>sisäilma</a:t>
            </a:r>
            <a:r>
              <a:rPr lang="fi-FI" b="0" i="0" dirty="0">
                <a:solidFill>
                  <a:srgbClr val="242424"/>
                </a:solidFill>
                <a:effectLst/>
                <a:latin typeface="museo-sans"/>
              </a:rPr>
              <a:t> voi aiheuttaa monenlaisia terveyshaittoja ja alentaa työtehoa ja viihtyvyyttä. Sisäilman haitat voi aiheuttaa ulkoilmasta sisälle tunkeutuvat tai sisätiloissa muodostuvat kaasumaiset tai hiukkasmaiset epäpuhtaudet.</a:t>
            </a:r>
          </a:p>
          <a:p>
            <a:pPr algn="l"/>
            <a:r>
              <a:rPr lang="fi-FI" b="0" i="0" dirty="0">
                <a:solidFill>
                  <a:srgbClr val="242424"/>
                </a:solidFill>
                <a:effectLst/>
                <a:latin typeface="museo-sans"/>
              </a:rPr>
              <a:t>Hyvä sisäilma on pölytön ja hajuton, eikä ilmanvaihto aiheuta vetoa tai melua. Esimerkiksi kouluissa  tavallisin sisäilmaongelma on ilmanvaihtoon liittyvä tekninen syy. Kosteus- ja homeongelmat ovat jäävuoren huippu. Huono sisäilma voi aiheuttaa päänsärkyä, väsymystä, pahoinvointia tai allergioiden ja </a:t>
            </a:r>
            <a:r>
              <a:rPr lang="fi-FI" b="0" i="0" dirty="0" err="1">
                <a:solidFill>
                  <a:srgbClr val="242424"/>
                </a:solidFill>
                <a:effectLst/>
                <a:latin typeface="museo-sans"/>
              </a:rPr>
              <a:t>astaman</a:t>
            </a:r>
            <a:r>
              <a:rPr lang="fi-FI" b="0" i="0" dirty="0">
                <a:solidFill>
                  <a:srgbClr val="242424"/>
                </a:solidFill>
                <a:effectLst/>
                <a:latin typeface="museo-sans"/>
              </a:rPr>
              <a:t> kaltaisia oireita.</a:t>
            </a:r>
          </a:p>
          <a:p>
            <a:pPr algn="l">
              <a:lnSpc>
                <a:spcPct val="200000"/>
              </a:lnSpc>
            </a:pPr>
            <a:endParaRPr lang="fi-FI" b="0" i="0" dirty="0">
              <a:solidFill>
                <a:srgbClr val="242424"/>
              </a:solidFill>
              <a:effectLst/>
              <a:latin typeface="museo-sans"/>
            </a:endParaRPr>
          </a:p>
          <a:p>
            <a:pPr algn="l"/>
            <a:r>
              <a:rPr lang="fi-FI" b="0" i="0" dirty="0">
                <a:solidFill>
                  <a:srgbClr val="242424"/>
                </a:solidFill>
                <a:effectLst/>
                <a:latin typeface="museo-sans"/>
              </a:rPr>
              <a:t>Väestöstä 10-40 prosenttia kärsii tuoksuista. </a:t>
            </a:r>
            <a:r>
              <a:rPr lang="fi-FI" b="1" i="0" dirty="0">
                <a:solidFill>
                  <a:srgbClr val="242424"/>
                </a:solidFill>
                <a:effectLst/>
                <a:latin typeface="museo-sans"/>
              </a:rPr>
              <a:t>Tuoksuyliherkkyys</a:t>
            </a:r>
            <a:r>
              <a:rPr lang="fi-FI" b="0" i="0" dirty="0">
                <a:solidFill>
                  <a:srgbClr val="242424"/>
                </a:solidFill>
                <a:effectLst/>
                <a:latin typeface="museo-sans"/>
              </a:rPr>
              <a:t> on poikkeava tapa reagoida tuoksuihin ja hajuihin. Tuoksuyliherkkien hajuaisti ei ole tavallista herkempi, vaan heiltä puuttuu ominaisuus tottua tuoksuihin. Tämän takia työpaikalla tulisi välttää turhien tuoksujen käyttöä. Myös voimakkaat mausteiden ja ruokien hajut voi aiheuttaa toiselle pahoinvointia.</a:t>
            </a:r>
          </a:p>
        </p:txBody>
      </p:sp>
    </p:spTree>
    <p:extLst>
      <p:ext uri="{BB962C8B-B14F-4D97-AF65-F5344CB8AC3E}">
        <p14:creationId xmlns:p14="http://schemas.microsoft.com/office/powerpoint/2010/main" val="42014075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xmlns="" id="{740C265A-02FE-72A2-45BF-C0FE977B0CC7}"/>
              </a:ext>
            </a:extLst>
          </p:cNvPr>
          <p:cNvSpPr txBox="1"/>
          <p:nvPr/>
        </p:nvSpPr>
        <p:spPr>
          <a:xfrm>
            <a:off x="132202" y="2277592"/>
            <a:ext cx="12059798" cy="1200329"/>
          </a:xfrm>
          <a:prstGeom prst="rect">
            <a:avLst/>
          </a:prstGeom>
          <a:noFill/>
        </p:spPr>
        <p:txBody>
          <a:bodyPr wrap="square">
            <a:spAutoFit/>
          </a:bodyPr>
          <a:lstStyle/>
          <a:p>
            <a:pPr algn="l"/>
            <a:endParaRPr lang="fi-FI" dirty="0">
              <a:solidFill>
                <a:srgbClr val="242424"/>
              </a:solidFill>
              <a:latin typeface="museo-sans"/>
            </a:endParaRPr>
          </a:p>
          <a:p>
            <a:pPr algn="l"/>
            <a:endParaRPr lang="fi-FI" b="0" i="0" dirty="0">
              <a:solidFill>
                <a:srgbClr val="242424"/>
              </a:solidFill>
              <a:effectLst/>
              <a:latin typeface="museo-sans"/>
            </a:endParaRPr>
          </a:p>
          <a:p>
            <a:pPr algn="l"/>
            <a:endParaRPr lang="fi-FI" dirty="0">
              <a:solidFill>
                <a:srgbClr val="242424"/>
              </a:solidFill>
              <a:latin typeface="museo-sans"/>
            </a:endParaRPr>
          </a:p>
          <a:p>
            <a:pPr algn="l"/>
            <a:endParaRPr lang="fi-FI" b="0" i="0" dirty="0">
              <a:solidFill>
                <a:srgbClr val="242424"/>
              </a:solidFill>
              <a:effectLst/>
              <a:latin typeface="museo-sans"/>
            </a:endParaRPr>
          </a:p>
        </p:txBody>
      </p:sp>
      <p:sp>
        <p:nvSpPr>
          <p:cNvPr id="5" name="Tekstiruutu 4">
            <a:extLst>
              <a:ext uri="{FF2B5EF4-FFF2-40B4-BE49-F238E27FC236}">
                <a16:creationId xmlns:a16="http://schemas.microsoft.com/office/drawing/2014/main" xmlns="" id="{F269D564-03EE-A232-25A3-FC7820999ED7}"/>
              </a:ext>
            </a:extLst>
          </p:cNvPr>
          <p:cNvSpPr txBox="1"/>
          <p:nvPr/>
        </p:nvSpPr>
        <p:spPr>
          <a:xfrm>
            <a:off x="0" y="892598"/>
            <a:ext cx="12192000" cy="4247317"/>
          </a:xfrm>
          <a:prstGeom prst="rect">
            <a:avLst/>
          </a:prstGeom>
          <a:noFill/>
        </p:spPr>
        <p:txBody>
          <a:bodyPr wrap="square">
            <a:spAutoFit/>
          </a:bodyPr>
          <a:lstStyle/>
          <a:p>
            <a:pPr algn="l"/>
            <a:r>
              <a:rPr lang="fi-FI" b="0" i="0" dirty="0">
                <a:solidFill>
                  <a:srgbClr val="303030"/>
                </a:solidFill>
                <a:effectLst/>
                <a:latin typeface="source sans pro" panose="020B0503030403020204" pitchFamily="34" charset="0"/>
              </a:rPr>
              <a:t>Saavutettavuudesta normi eikä poikkeus</a:t>
            </a:r>
          </a:p>
          <a:p>
            <a:pPr algn="l"/>
            <a:endParaRPr lang="fi-FI" b="0" i="0" dirty="0">
              <a:solidFill>
                <a:srgbClr val="303030"/>
              </a:solidFill>
              <a:effectLst/>
              <a:latin typeface="source sans pro" panose="020B0503030403020204" pitchFamily="34" charset="0"/>
            </a:endParaRPr>
          </a:p>
          <a:p>
            <a:pPr algn="l"/>
            <a:r>
              <a:rPr lang="fi-FI" b="0" i="0" dirty="0">
                <a:solidFill>
                  <a:srgbClr val="303030"/>
                </a:solidFill>
                <a:effectLst/>
                <a:latin typeface="source sans pro" panose="020B0503030403020204" pitchFamily="34" charset="0"/>
              </a:rPr>
              <a:t>Saavutettavuudella viitataan usein digitaalisiin ympäristöihin. Digitaalisten ympäristöjen, kuten verkkosivustojen saavutettavuudessa otetaan huomioon se, että kaikki pystyvät yhtäläisesti käyttämään sivustoja sekä ymmärtämään niiden sisällön. Vammaisten henkilöiden kohdalla verkkosivujen saavutettavuus voi tarkoittaa esimerkiksi sitä, että sisällöt on luettavissa myös erilaisilla apuvälineillä, kuten ruudunlukuohjelmalla.</a:t>
            </a:r>
          </a:p>
          <a:p>
            <a:pPr algn="l"/>
            <a:endParaRPr lang="fi-FI" b="0" i="0" dirty="0">
              <a:solidFill>
                <a:srgbClr val="303030"/>
              </a:solidFill>
              <a:effectLst/>
              <a:latin typeface="source sans pro" panose="020B0503030403020204" pitchFamily="34" charset="0"/>
            </a:endParaRPr>
          </a:p>
          <a:p>
            <a:pPr algn="l"/>
            <a:r>
              <a:rPr lang="fi-FI" b="0" i="0" dirty="0">
                <a:solidFill>
                  <a:srgbClr val="303030"/>
                </a:solidFill>
                <a:effectLst/>
                <a:latin typeface="source sans pro" panose="020B0503030403020204" pitchFamily="34" charset="0"/>
              </a:rPr>
              <a:t>Euroopan parlamentin ja neuvoston saavutettavuusdirektiivin tavoitteena on edistää kaikkien ihmisten yhdenvertaista pääsyä digitaalisiin ympäristöihin. Saavutettavuusdirektiivin piiriin kuuluu Suomessa julkisen hallinnon ja julkista hallintotehtävää hoitavien organisaatioiden verkkosivustot ja mobiilisovellukset. Saavutettavuusdirektiivin toimeenpaneva kansallinen lainsäädäntö, laki digitaalisten palvelujen tarjoamisesta, astui voimaan 1.4.2019.</a:t>
            </a:r>
          </a:p>
          <a:p>
            <a:pPr algn="l"/>
            <a:endParaRPr lang="fi-FI" dirty="0">
              <a:solidFill>
                <a:srgbClr val="303030"/>
              </a:solidFill>
              <a:latin typeface="source sans pro" panose="020B0503030403020204" pitchFamily="34" charset="0"/>
            </a:endParaRPr>
          </a:p>
          <a:p>
            <a:pPr algn="l"/>
            <a:r>
              <a:rPr lang="fi-FI" b="0" i="0" dirty="0">
                <a:solidFill>
                  <a:srgbClr val="303030"/>
                </a:solidFill>
                <a:effectLst/>
                <a:latin typeface="source sans pro" panose="020B0503030403020204" pitchFamily="34" charset="0"/>
                <a:hlinkClick r:id="rId2"/>
              </a:rPr>
              <a:t>https://thl.fi/fi/web/vammaispalvelujen-kasikirja/vammaisuus-yhteiskunnassa/esteettomyys-ja-saavutettavuus</a:t>
            </a:r>
            <a:endParaRPr lang="fi-FI" b="0" i="0" dirty="0">
              <a:solidFill>
                <a:srgbClr val="303030"/>
              </a:solidFill>
              <a:effectLst/>
              <a:latin typeface="source sans pro" panose="020B0503030403020204" pitchFamily="34" charset="0"/>
            </a:endParaRPr>
          </a:p>
          <a:p>
            <a:pPr algn="l"/>
            <a:endParaRPr lang="fi-FI" dirty="0">
              <a:solidFill>
                <a:srgbClr val="303030"/>
              </a:solidFill>
              <a:latin typeface="source sans pro" panose="020B0503030403020204" pitchFamily="34" charset="0"/>
            </a:endParaRPr>
          </a:p>
          <a:p>
            <a:pPr algn="l"/>
            <a:r>
              <a:rPr lang="fi-FI" b="0" i="0" dirty="0">
                <a:solidFill>
                  <a:srgbClr val="303030"/>
                </a:solidFill>
                <a:effectLst/>
                <a:latin typeface="source sans pro" panose="020B0503030403020204" pitchFamily="34" charset="0"/>
                <a:hlinkClick r:id="rId3"/>
              </a:rPr>
              <a:t>https://www.invalidiliitto.fi/esteettomyys</a:t>
            </a:r>
            <a:r>
              <a:rPr lang="fi-FI" b="0" i="0" dirty="0">
                <a:solidFill>
                  <a:srgbClr val="303030"/>
                </a:solidFill>
                <a:effectLst/>
                <a:latin typeface="source sans pro" panose="020B0503030403020204" pitchFamily="34" charset="0"/>
              </a:rPr>
              <a:t> </a:t>
            </a:r>
          </a:p>
        </p:txBody>
      </p:sp>
    </p:spTree>
    <p:extLst>
      <p:ext uri="{BB962C8B-B14F-4D97-AF65-F5344CB8AC3E}">
        <p14:creationId xmlns:p14="http://schemas.microsoft.com/office/powerpoint/2010/main" val="20569096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xmlns="" id="{E164B378-5677-EBEE-0E1B-EAF7C0231FE3}"/>
              </a:ext>
            </a:extLst>
          </p:cNvPr>
          <p:cNvSpPr txBox="1"/>
          <p:nvPr/>
        </p:nvSpPr>
        <p:spPr>
          <a:xfrm>
            <a:off x="77118" y="-76899"/>
            <a:ext cx="12114882" cy="4524315"/>
          </a:xfrm>
          <a:prstGeom prst="rect">
            <a:avLst/>
          </a:prstGeom>
          <a:noFill/>
        </p:spPr>
        <p:txBody>
          <a:bodyPr wrap="square">
            <a:spAutoFit/>
          </a:bodyPr>
          <a:lstStyle/>
          <a:p>
            <a:pPr algn="l"/>
            <a:endParaRPr lang="fi-FI" b="1" i="0" dirty="0">
              <a:solidFill>
                <a:srgbClr val="333333"/>
              </a:solidFill>
              <a:effectLst/>
              <a:latin typeface="ingra"/>
            </a:endParaRPr>
          </a:p>
          <a:p>
            <a:pPr algn="l"/>
            <a:endParaRPr lang="fi-FI" b="1" dirty="0">
              <a:solidFill>
                <a:srgbClr val="333333"/>
              </a:solidFill>
              <a:latin typeface="ingra"/>
            </a:endParaRPr>
          </a:p>
          <a:p>
            <a:pPr algn="l"/>
            <a:r>
              <a:rPr lang="fi-FI" b="1" i="0" dirty="0">
                <a:solidFill>
                  <a:srgbClr val="333333"/>
                </a:solidFill>
                <a:effectLst/>
                <a:latin typeface="ingra"/>
              </a:rPr>
              <a:t>Valaistuksen tulee olla riittävän voimakas ja häikäisemätön. </a:t>
            </a:r>
            <a:r>
              <a:rPr lang="fi-FI" b="0" i="0" dirty="0">
                <a:solidFill>
                  <a:srgbClr val="333333"/>
                </a:solidFill>
                <a:effectLst/>
                <a:latin typeface="ingra"/>
              </a:rPr>
              <a:t>Hyvä valaistus mahdollistaa puhujan suun liikkeiden seuraamisen, mikä helpottaa merkittävästi selvän saamista puheesta. Huomiota on kiinnitettävä valaistuksen suuntaan ja erilaisiin heijastaviin pintoihin. Häikäisevyyttä aiheuttaa voimakas vastavalo ja heijastukset vaaleista ja/tai kiiltävistä pinnoista. Puhujan takaa tulevaa kirkasta valoa tulee välttää: jos puhujan takaa tulee voimakas valo, ei huuliosta saa selvää, vaan puhuja näkyy ainoastaan tummana siluettina. Perusvalaistuksen tulee olla vähintään 300 lx. Pystypinnalla puhujan kasvojen korkeudella tulee valaistuvoimakkuuden olla vähintään 200 lx.</a:t>
            </a:r>
          </a:p>
          <a:p>
            <a:pPr algn="l">
              <a:lnSpc>
                <a:spcPct val="200000"/>
              </a:lnSpc>
            </a:pPr>
            <a:endParaRPr lang="fi-FI" b="0" i="0" dirty="0">
              <a:solidFill>
                <a:srgbClr val="333333"/>
              </a:solidFill>
              <a:effectLst/>
              <a:latin typeface="ingra"/>
            </a:endParaRPr>
          </a:p>
          <a:p>
            <a:pPr algn="l"/>
            <a:r>
              <a:rPr lang="fi-FI" b="1" i="0" dirty="0">
                <a:solidFill>
                  <a:srgbClr val="333333"/>
                </a:solidFill>
                <a:effectLst/>
                <a:latin typeface="ingra"/>
              </a:rPr>
              <a:t>Opasteilla helpotetaan tiloissa liikkumista ja toimimista.</a:t>
            </a:r>
            <a:endParaRPr lang="fi-FI" b="0" i="0" dirty="0">
              <a:solidFill>
                <a:srgbClr val="333333"/>
              </a:solidFill>
              <a:effectLst/>
              <a:latin typeface="ingra"/>
            </a:endParaRPr>
          </a:p>
          <a:p>
            <a:pPr algn="l"/>
            <a:r>
              <a:rPr lang="fi-FI" b="1" i="0" dirty="0">
                <a:solidFill>
                  <a:srgbClr val="333333"/>
                </a:solidFill>
                <a:effectLst/>
                <a:latin typeface="ingra"/>
              </a:rPr>
              <a:t>Henkilöturvallisuuteen liittyvien hälytysjärjestelmien tulee olla kaikille soveltuvia. </a:t>
            </a:r>
            <a:r>
              <a:rPr lang="fi-FI" b="0" i="0" dirty="0">
                <a:solidFill>
                  <a:srgbClr val="333333"/>
                </a:solidFill>
                <a:effectLst/>
                <a:latin typeface="ingra"/>
              </a:rPr>
              <a:t>Äänisignaalin ohella tulee käyttää visuaalista tai tärinään perustuvaa hälytyssignaalia. Myöskään jonotusjärjestelmät eivät saisi olla pelkästään ääneen perustuvia.</a:t>
            </a:r>
          </a:p>
          <a:p>
            <a:pPr algn="l"/>
            <a:r>
              <a:rPr lang="fi-FI" b="0" i="0" dirty="0">
                <a:solidFill>
                  <a:srgbClr val="333333"/>
                </a:solidFill>
                <a:effectLst/>
                <a:latin typeface="ingra"/>
              </a:rPr>
              <a:t>Hyvä kuunteluympäristö vaatii henkilökunnalta asiantuntemusta sekä oikeanlaista asennoitumista erilaisia käyttäjiä kohtaan.</a:t>
            </a:r>
          </a:p>
          <a:p>
            <a:pPr algn="l"/>
            <a:r>
              <a:rPr lang="fi-FI" b="0" i="0" dirty="0">
                <a:solidFill>
                  <a:srgbClr val="333333"/>
                </a:solidFill>
                <a:effectLst/>
                <a:latin typeface="ingra"/>
              </a:rPr>
              <a:t>Esteettömyyskriteerien lähtökohtana on ollut olemassa oleva lainsäädäntö, rakennussäännökset, standardit ja muut vastaavat ohjeet sekä Kuuloliitossa eri projektien yhteydessä tehtyjen selvityksien pohjalta saatu tieto.</a:t>
            </a:r>
          </a:p>
        </p:txBody>
      </p:sp>
    </p:spTree>
    <p:extLst>
      <p:ext uri="{BB962C8B-B14F-4D97-AF65-F5344CB8AC3E}">
        <p14:creationId xmlns:p14="http://schemas.microsoft.com/office/powerpoint/2010/main" val="20335882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xmlns="" id="{E8FD0A0C-2CA9-2B8E-97EB-6089751C068C}"/>
              </a:ext>
            </a:extLst>
          </p:cNvPr>
          <p:cNvSpPr txBox="1"/>
          <p:nvPr/>
        </p:nvSpPr>
        <p:spPr>
          <a:xfrm>
            <a:off x="0" y="1308096"/>
            <a:ext cx="12192000" cy="5909310"/>
          </a:xfrm>
          <a:prstGeom prst="rect">
            <a:avLst/>
          </a:prstGeom>
          <a:noFill/>
        </p:spPr>
        <p:txBody>
          <a:bodyPr wrap="square">
            <a:spAutoFit/>
          </a:bodyPr>
          <a:lstStyle/>
          <a:p>
            <a:pPr algn="l"/>
            <a:r>
              <a:rPr lang="fi-FI" b="1" i="0" dirty="0">
                <a:solidFill>
                  <a:srgbClr val="242424"/>
                </a:solidFill>
                <a:effectLst/>
                <a:latin typeface="museo-sans"/>
              </a:rPr>
              <a:t>Visuaalinen ympäristö</a:t>
            </a:r>
          </a:p>
          <a:p>
            <a:pPr algn="l"/>
            <a:r>
              <a:rPr lang="fi-FI" b="0" i="0" dirty="0">
                <a:solidFill>
                  <a:srgbClr val="242424"/>
                </a:solidFill>
                <a:effectLst/>
                <a:latin typeface="museo-sans"/>
              </a:rPr>
              <a:t>Hyvässä visuaalisessa ympäristössä on huomioitu työn tekemisen kannalta mm. riittävä hyvä valaistus, pintojen heijastus, kontrastit sekä kalusteiden tai kulkuaukkojen erottuvuus sekä selkeä opastus. Silmäsairaus tai näkövamma ei tarkoita, että valoa pitäisi olla aina erityisen paljon, vaan valontarve on yksilöllinen. Henkilön näkökyky ja valontarve on tärkeä tutkia </a:t>
            </a:r>
            <a:r>
              <a:rPr lang="fi-FI" b="0" i="0" dirty="0" err="1">
                <a:solidFill>
                  <a:srgbClr val="242424"/>
                </a:solidFill>
                <a:effectLst/>
                <a:latin typeface="museo-sans"/>
              </a:rPr>
              <a:t>ennenkuin</a:t>
            </a:r>
            <a:r>
              <a:rPr lang="fi-FI" b="0" i="0" dirty="0">
                <a:solidFill>
                  <a:srgbClr val="242424"/>
                </a:solidFill>
                <a:effectLst/>
                <a:latin typeface="museo-sans"/>
              </a:rPr>
              <a:t> valaistusta muutetaan työpaikalla. </a:t>
            </a:r>
          </a:p>
          <a:p>
            <a:pPr algn="l"/>
            <a:r>
              <a:rPr lang="fi-FI" b="0" i="0" dirty="0">
                <a:solidFill>
                  <a:srgbClr val="242424"/>
                </a:solidFill>
                <a:effectLst/>
                <a:latin typeface="museo-sans"/>
              </a:rPr>
              <a:t>Toisaalta puutteellinen valaistus lisää tapaturmavaaraa ja työssä väsymistä. Hyvin suunniteltu visuaalinen ympäristö helpottaa meidän kaikkien ympäristön turvallista hahmottamista. Esteettömyydestä näkemisen ja näkövammaisuuden kannalta löytyy tietoa </a:t>
            </a:r>
            <a:r>
              <a:rPr lang="fi-FI" b="0" i="0" u="none" strike="noStrike" dirty="0">
                <a:solidFill>
                  <a:srgbClr val="5AC800"/>
                </a:solidFill>
                <a:effectLst/>
                <a:latin typeface="museo-sans"/>
                <a:hlinkClick r:id="rId2"/>
              </a:rPr>
              <a:t>Näkövammaisten liiton sivuilta</a:t>
            </a:r>
            <a:r>
              <a:rPr lang="fi-FI" b="0" i="0" dirty="0">
                <a:solidFill>
                  <a:srgbClr val="242424"/>
                </a:solidFill>
                <a:effectLst/>
                <a:latin typeface="museo-sans"/>
              </a:rPr>
              <a:t>. Lisätietoa </a:t>
            </a:r>
            <a:r>
              <a:rPr lang="fi-FI" b="0" i="0" u="none" strike="noStrike" dirty="0">
                <a:solidFill>
                  <a:srgbClr val="5AC800"/>
                </a:solidFill>
                <a:effectLst/>
                <a:latin typeface="museo-sans"/>
                <a:hlinkClick r:id="rId3"/>
              </a:rPr>
              <a:t>valaistuksesta </a:t>
            </a:r>
            <a:r>
              <a:rPr lang="fi-FI" b="0" i="0" dirty="0">
                <a:solidFill>
                  <a:srgbClr val="242424"/>
                </a:solidFill>
                <a:effectLst/>
                <a:latin typeface="museo-sans"/>
              </a:rPr>
              <a:t>myös Työterveyslaitoksen sivuilta   </a:t>
            </a:r>
          </a:p>
          <a:p>
            <a:pPr algn="l"/>
            <a:endParaRPr lang="fi-FI" dirty="0">
              <a:solidFill>
                <a:srgbClr val="242424"/>
              </a:solidFill>
              <a:latin typeface="museo-sans"/>
            </a:endParaRPr>
          </a:p>
          <a:p>
            <a:pPr algn="l"/>
            <a:r>
              <a:rPr lang="fi-FI" b="1" i="0" dirty="0">
                <a:solidFill>
                  <a:srgbClr val="242424"/>
                </a:solidFill>
                <a:effectLst/>
                <a:latin typeface="museo-sans"/>
              </a:rPr>
              <a:t>Auditiivinen ympäristö</a:t>
            </a:r>
          </a:p>
          <a:p>
            <a:pPr algn="l"/>
            <a:r>
              <a:rPr lang="fi-FI" b="0" i="0" dirty="0">
                <a:solidFill>
                  <a:srgbClr val="242424"/>
                </a:solidFill>
                <a:effectLst/>
                <a:latin typeface="museo-sans"/>
              </a:rPr>
              <a:t>Esteetön kuunteluympäristö on akustiikaltaan toimiva ja tilaa on tarvittaessa täydennetty erilaisin kuuntelujärjestelmin. Kuulokojeen käyttäjiä auttaa tilaan asennettu induktiosilmukka, jonka välityksellä ääni siirretään suoraan kojeeseen. Hyvään kuunteluympäristöön liittyy myös hyvä valaistus.</a:t>
            </a:r>
          </a:p>
          <a:p>
            <a:pPr algn="l"/>
            <a:r>
              <a:rPr lang="fi-FI" b="0" i="0" dirty="0">
                <a:solidFill>
                  <a:srgbClr val="242424"/>
                </a:solidFill>
                <a:effectLst/>
                <a:latin typeface="museo-sans"/>
              </a:rPr>
              <a:t>Kuulovammainen tarkoittaa henkilöä, jolla on jonkinasteinen tai -laatuinen kuuloalenema, lievästä huonokuuloisuudesta täydelliseen kuurouteen. On monia keinoja, joilla kuulovammaisen työoloja voidaan parantaa. Mukautusten järjestäminen ei ole monimutkaista ja toisaalta esimerkiksi akustiikan parantamisesta ja sisäisen tiedonkulun varmistamisesta hyötyvät myös normaalikuuloiset.</a:t>
            </a:r>
          </a:p>
          <a:p>
            <a:pPr algn="l"/>
            <a:r>
              <a:rPr lang="fi-FI" b="0" i="0" dirty="0">
                <a:solidFill>
                  <a:srgbClr val="242424"/>
                </a:solidFill>
                <a:effectLst/>
                <a:latin typeface="museo-sans"/>
              </a:rPr>
              <a:t>Lisätietoa: </a:t>
            </a:r>
            <a:r>
              <a:rPr lang="fi-FI" b="0" i="0" u="none" strike="noStrike" dirty="0">
                <a:solidFill>
                  <a:srgbClr val="5AC800"/>
                </a:solidFill>
                <a:effectLst/>
                <a:latin typeface="museo-sans"/>
                <a:hlinkClick r:id="rId4"/>
              </a:rPr>
              <a:t>Kuulovamma ja työ</a:t>
            </a:r>
            <a:r>
              <a:rPr lang="fi-FI" b="0" i="0" dirty="0">
                <a:solidFill>
                  <a:srgbClr val="242424"/>
                </a:solidFill>
                <a:effectLst/>
                <a:latin typeface="museo-sans"/>
              </a:rPr>
              <a:t> -artikkeli /  Tietoa kuulon kannalta esteettömästä toimintaympäristöstä: </a:t>
            </a:r>
            <a:r>
              <a:rPr lang="fi-FI" b="0" i="0" u="none" strike="noStrike" dirty="0">
                <a:solidFill>
                  <a:srgbClr val="5AC800"/>
                </a:solidFill>
                <a:effectLst/>
                <a:latin typeface="museo-sans"/>
                <a:hlinkClick r:id="rId5"/>
              </a:rPr>
              <a:t>www.kuuloliitto.fi/kuulolla-tyossa</a:t>
            </a:r>
            <a:r>
              <a:rPr lang="fi-FI" b="0" i="0" dirty="0">
                <a:solidFill>
                  <a:srgbClr val="242424"/>
                </a:solidFill>
                <a:effectLst/>
                <a:latin typeface="museo-sans"/>
              </a:rPr>
              <a:t> / Suomen Kuurosokeat: </a:t>
            </a:r>
            <a:r>
              <a:rPr lang="fi-FI" b="0" i="0" u="none" strike="noStrike" dirty="0">
                <a:solidFill>
                  <a:srgbClr val="5AC800"/>
                </a:solidFill>
                <a:effectLst/>
                <a:latin typeface="museo-sans"/>
                <a:hlinkClick r:id="rId6"/>
              </a:rPr>
              <a:t>www.kuurosokeat.fi</a:t>
            </a:r>
            <a:r>
              <a:rPr lang="fi-FI" b="0" i="0" dirty="0">
                <a:solidFill>
                  <a:srgbClr val="242424"/>
                </a:solidFill>
                <a:effectLst/>
                <a:latin typeface="museo-sans"/>
              </a:rPr>
              <a:t> / Esteetön kuuntelu julkisissa tiloissa: </a:t>
            </a:r>
            <a:r>
              <a:rPr lang="fi-FI" b="0" i="0" u="none" strike="noStrike" dirty="0">
                <a:solidFill>
                  <a:srgbClr val="5AC800"/>
                </a:solidFill>
                <a:effectLst/>
                <a:latin typeface="museo-sans"/>
                <a:hlinkClick r:id="rId7"/>
              </a:rPr>
              <a:t>Kuuloavain.fi</a:t>
            </a:r>
            <a:endParaRPr lang="fi-FI" b="0" i="0" dirty="0">
              <a:solidFill>
                <a:srgbClr val="242424"/>
              </a:solidFill>
              <a:effectLst/>
              <a:latin typeface="museo-sans"/>
            </a:endParaRPr>
          </a:p>
          <a:p>
            <a:pPr algn="l"/>
            <a:endParaRPr lang="fi-FI" b="0" i="0" dirty="0">
              <a:solidFill>
                <a:srgbClr val="242424"/>
              </a:solidFill>
              <a:effectLst/>
              <a:latin typeface="museo-sans"/>
            </a:endParaRPr>
          </a:p>
        </p:txBody>
      </p:sp>
    </p:spTree>
    <p:extLst>
      <p:ext uri="{BB962C8B-B14F-4D97-AF65-F5344CB8AC3E}">
        <p14:creationId xmlns:p14="http://schemas.microsoft.com/office/powerpoint/2010/main" val="39677830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xmlns="" id="{5A3504C1-4EAC-9183-07A3-B97A7D8B5C05}"/>
              </a:ext>
            </a:extLst>
          </p:cNvPr>
          <p:cNvSpPr txBox="1"/>
          <p:nvPr/>
        </p:nvSpPr>
        <p:spPr>
          <a:xfrm>
            <a:off x="99152" y="754098"/>
            <a:ext cx="12092848" cy="7571303"/>
          </a:xfrm>
          <a:prstGeom prst="rect">
            <a:avLst/>
          </a:prstGeom>
          <a:noFill/>
        </p:spPr>
        <p:txBody>
          <a:bodyPr wrap="square">
            <a:spAutoFit/>
          </a:bodyPr>
          <a:lstStyle/>
          <a:p>
            <a:r>
              <a:rPr lang="fi-FI" b="1" i="0" dirty="0">
                <a:solidFill>
                  <a:srgbClr val="242424"/>
                </a:solidFill>
                <a:effectLst/>
                <a:latin typeface="museo-sans"/>
              </a:rPr>
              <a:t>Sosiaalinen esteettömyys ja psyykkinen</a:t>
            </a:r>
          </a:p>
          <a:p>
            <a:pPr algn="l"/>
            <a:endParaRPr lang="fi-FI" b="1" i="0" dirty="0">
              <a:solidFill>
                <a:srgbClr val="242424"/>
              </a:solidFill>
              <a:effectLst/>
              <a:latin typeface="museo-sans"/>
            </a:endParaRPr>
          </a:p>
          <a:p>
            <a:pPr algn="l"/>
            <a:r>
              <a:rPr lang="fi-FI" b="0" i="0" dirty="0">
                <a:solidFill>
                  <a:srgbClr val="242424"/>
                </a:solidFill>
                <a:effectLst/>
                <a:latin typeface="museo-sans"/>
              </a:rPr>
              <a:t>Esteettömyys on totuttu liittämään rakennettuun ympäristöön, mutta yhtä tärkeitä ovat sosiaalinen ja psyykkinen esteettömyys, joissa pääsee pitkälle jo oikealla asenteella. Sosiaalinen ja psyykkinen esteettömyys on määritelty hyvin vaihtelevasti. Tässä sosiaalinen on enemmän koko työyhteisöstä, psyykkinen yksilöstä lähtevää.</a:t>
            </a:r>
          </a:p>
          <a:p>
            <a:pPr algn="l"/>
            <a:endParaRPr lang="fi-FI" b="1" i="0" dirty="0">
              <a:solidFill>
                <a:srgbClr val="242424"/>
              </a:solidFill>
              <a:effectLst/>
              <a:latin typeface="museo-sans"/>
            </a:endParaRPr>
          </a:p>
          <a:p>
            <a:pPr algn="l"/>
            <a:r>
              <a:rPr lang="fi-FI" b="0" i="0" dirty="0">
                <a:solidFill>
                  <a:srgbClr val="242424"/>
                </a:solidFill>
                <a:effectLst/>
                <a:latin typeface="museo-sans"/>
              </a:rPr>
              <a:t>Sosiaalisella esteettömyydellä tarkoitetaan työpaikan ilmapiiriä, jossa jokainen voi tehdä työtään ilman pelkoa syrjinnästä, väheksymisestä tai kiusaamisesta.</a:t>
            </a:r>
          </a:p>
          <a:p>
            <a:pPr algn="l"/>
            <a:r>
              <a:rPr lang="fi-FI" b="0" i="0" dirty="0">
                <a:solidFill>
                  <a:srgbClr val="242424"/>
                </a:solidFill>
                <a:effectLst/>
                <a:latin typeface="museo-sans"/>
              </a:rPr>
              <a:t>Hyvä sosiaalinen työympäristö luo paremmat edellytykset tehokkaalle työn tekemiselle, luovuudelle ja työssä jaksamiselle. On mukavampi olla joukossa, jossa on myönteinen lataus ja salliva ilmapiiri kuin työpaikassa, jossa on jännitteitä ja toisten vähättelyä.</a:t>
            </a:r>
          </a:p>
          <a:p>
            <a:pPr algn="l"/>
            <a:r>
              <a:rPr lang="fi-FI" b="0" i="0" dirty="0">
                <a:solidFill>
                  <a:srgbClr val="242424"/>
                </a:solidFill>
                <a:effectLst/>
                <a:latin typeface="museo-sans"/>
              </a:rPr>
              <a:t>Sosiaalista esteettömyyttä edistää työyhteisön tiedot sairauksista, vammoista ja elämäntilanteista sekä ymmärrys siitä, miten nämä asiat vaikuttavat esimerkiksi työn tekemiseen ja miten niihin pitäisi suhtautua. Hyvässä ilmapiirissä voi keskustella myös aroiksi koetuista aiheista. </a:t>
            </a:r>
          </a:p>
          <a:p>
            <a:pPr algn="l"/>
            <a:r>
              <a:rPr lang="fi-FI" b="0" i="0" dirty="0">
                <a:solidFill>
                  <a:srgbClr val="242424"/>
                </a:solidFill>
                <a:effectLst/>
                <a:latin typeface="museo-sans"/>
              </a:rPr>
              <a:t>Sosiaalinen esteettömyys kannustaa työyhteisön kaikkia jäseniä osallistumaan ja olemaan aktiivinen omien kykyjensä ja taitojensa mukaan. Toisaalta työyhteisö osaa ottaa huomioon sen, että jotain työntekijää voi pelottaa ryhmässä olo, yksin liikkuminen, vieraat ihmiset, kovat äänet tai muiden suhtautuminen häneen.</a:t>
            </a:r>
          </a:p>
          <a:p>
            <a:pPr algn="l"/>
            <a:r>
              <a:rPr lang="fi-FI" b="0" i="0" dirty="0">
                <a:solidFill>
                  <a:srgbClr val="242424"/>
                </a:solidFill>
                <a:effectLst/>
                <a:latin typeface="museo-sans"/>
              </a:rPr>
              <a:t>Työyhteisö esimerkiksi ymmärtää, että jotkut saattavat tarvita sairautensa tai vammansa takia ylimääräisiä lepotaukoja sosiaalisissa tilanteissa.</a:t>
            </a:r>
          </a:p>
          <a:p>
            <a:pPr algn="l"/>
            <a:endParaRPr lang="fi-FI" dirty="0">
              <a:solidFill>
                <a:srgbClr val="242424"/>
              </a:solidFill>
              <a:latin typeface="museo-sans"/>
            </a:endParaRPr>
          </a:p>
          <a:p>
            <a:pPr algn="l"/>
            <a:endParaRPr lang="fi-FI" b="0" i="0" dirty="0">
              <a:solidFill>
                <a:srgbClr val="242424"/>
              </a:solidFill>
              <a:effectLst/>
              <a:latin typeface="museo-sans"/>
            </a:endParaRPr>
          </a:p>
          <a:p>
            <a:pPr algn="l"/>
            <a:endParaRPr lang="fi-FI" dirty="0">
              <a:solidFill>
                <a:srgbClr val="242424"/>
              </a:solidFill>
              <a:latin typeface="museo-sans"/>
            </a:endParaRPr>
          </a:p>
          <a:p>
            <a:pPr algn="l"/>
            <a:endParaRPr lang="fi-FI" b="0" i="0" dirty="0">
              <a:solidFill>
                <a:srgbClr val="242424"/>
              </a:solidFill>
              <a:effectLst/>
              <a:latin typeface="museo-sans"/>
            </a:endParaRPr>
          </a:p>
          <a:p>
            <a:pPr algn="l"/>
            <a:endParaRPr lang="fi-FI" b="0" i="0" dirty="0">
              <a:solidFill>
                <a:srgbClr val="242424"/>
              </a:solidFill>
              <a:effectLst/>
              <a:latin typeface="museo-sans"/>
            </a:endParaRPr>
          </a:p>
          <a:p>
            <a:pPr algn="l"/>
            <a:endParaRPr lang="fi-FI" b="1" dirty="0">
              <a:solidFill>
                <a:srgbClr val="242424"/>
              </a:solidFill>
              <a:latin typeface="museo-sans"/>
            </a:endParaRPr>
          </a:p>
          <a:p>
            <a:pPr algn="l"/>
            <a:endParaRPr lang="fi-FI" dirty="0">
              <a:solidFill>
                <a:srgbClr val="242424"/>
              </a:solidFill>
              <a:latin typeface="museo-sans"/>
            </a:endParaRPr>
          </a:p>
          <a:p>
            <a:pPr algn="l"/>
            <a:endParaRPr lang="fi-FI" b="0" i="0" dirty="0">
              <a:solidFill>
                <a:srgbClr val="242424"/>
              </a:solidFill>
              <a:effectLst/>
              <a:latin typeface="museo-sans"/>
            </a:endParaRPr>
          </a:p>
        </p:txBody>
      </p:sp>
    </p:spTree>
    <p:extLst>
      <p:ext uri="{BB962C8B-B14F-4D97-AF65-F5344CB8AC3E}">
        <p14:creationId xmlns:p14="http://schemas.microsoft.com/office/powerpoint/2010/main" val="3621549857"/>
      </p:ext>
    </p:extLst>
  </p:cSld>
  <p:clrMapOvr>
    <a:masterClrMapping/>
  </p:clrMapOvr>
  <p:timing>
    <p:tnLst>
      <p:par>
        <p:cTn id="1" dur="indefinite" restart="never" nodeType="tmRoot"/>
      </p:par>
    </p:tnLst>
  </p:timing>
</p:sld>
</file>

<file path=ppt/theme/theme1.xml><?xml version="1.0" encoding="utf-8"?>
<a:theme xmlns:a="http://schemas.openxmlformats.org/drawingml/2006/main" name="Pakkaus">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TM10001115[[fn=Pakkaus]]</Template>
  <TotalTime>1117</TotalTime>
  <Words>428</Words>
  <Application>Microsoft Office PowerPoint</Application>
  <PresentationFormat>Laajakuva</PresentationFormat>
  <Paragraphs>114</Paragraphs>
  <Slides>10</Slides>
  <Notes>0</Notes>
  <HiddenSlides>0</HiddenSlides>
  <MMClips>0</MMClips>
  <ScaleCrop>false</ScaleCrop>
  <HeadingPairs>
    <vt:vector size="6" baseType="variant">
      <vt:variant>
        <vt:lpstr>Käytetyt fontit</vt:lpstr>
      </vt:variant>
      <vt:variant>
        <vt:i4>7</vt:i4>
      </vt:variant>
      <vt:variant>
        <vt:lpstr>Teema</vt:lpstr>
      </vt:variant>
      <vt:variant>
        <vt:i4>1</vt:i4>
      </vt:variant>
      <vt:variant>
        <vt:lpstr>Dian otsikot</vt:lpstr>
      </vt:variant>
      <vt:variant>
        <vt:i4>10</vt:i4>
      </vt:variant>
    </vt:vector>
  </HeadingPairs>
  <TitlesOfParts>
    <vt:vector size="18" baseType="lpstr">
      <vt:lpstr>Arial</vt:lpstr>
      <vt:lpstr>Gill Sans MT</vt:lpstr>
      <vt:lpstr>ingra</vt:lpstr>
      <vt:lpstr>museo-sans</vt:lpstr>
      <vt:lpstr>Open Sans</vt:lpstr>
      <vt:lpstr>source sans pro</vt:lpstr>
      <vt:lpstr>source sans pro</vt:lpstr>
      <vt:lpstr>Pakkaus</vt:lpstr>
      <vt:lpstr>ESTEETTÖMYYS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ESTEETTÖMYYS</dc:title>
  <dc:creator>erja simonen</dc:creator>
  <cp:lastModifiedBy>Ketola Sari</cp:lastModifiedBy>
  <cp:revision>2</cp:revision>
  <dcterms:created xsi:type="dcterms:W3CDTF">2022-09-12T09:58:10Z</dcterms:created>
  <dcterms:modified xsi:type="dcterms:W3CDTF">2022-09-13T05:13:52Z</dcterms:modified>
</cp:coreProperties>
</file>